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60" r:id="rId4"/>
    <p:sldId id="261" r:id="rId5"/>
    <p:sldId id="259" r:id="rId6"/>
    <p:sldId id="258" r:id="rId7"/>
    <p:sldId id="262" r:id="rId8"/>
    <p:sldId id="263" r:id="rId9"/>
    <p:sldId id="269" r:id="rId10"/>
    <p:sldId id="268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A2DD30-3283-474A-919B-B949AC7AB6BD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C607DDA3-9A06-4415-8531-1BA0198CFA4A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June 10 – 28 Operational Plan Development</a:t>
          </a:r>
          <a:endParaRPr lang="en-US" b="1" dirty="0">
            <a:latin typeface="Cambria" pitchFamily="18" charset="0"/>
          </a:endParaRPr>
        </a:p>
      </dgm:t>
    </dgm:pt>
    <dgm:pt modelId="{E468C84C-7C9F-4A6E-BD05-B5CA24737520}" type="parTrans" cxnId="{297F66BB-A592-43FC-B66F-202B7B111E48}">
      <dgm:prSet/>
      <dgm:spPr/>
      <dgm:t>
        <a:bodyPr/>
        <a:lstStyle/>
        <a:p>
          <a:endParaRPr lang="en-US"/>
        </a:p>
      </dgm:t>
    </dgm:pt>
    <dgm:pt modelId="{D1FB5AB5-F14E-47BA-A852-EBF144644D1B}" type="sibTrans" cxnId="{297F66BB-A592-43FC-B66F-202B7B111E48}">
      <dgm:prSet/>
      <dgm:spPr/>
      <dgm:t>
        <a:bodyPr/>
        <a:lstStyle/>
        <a:p>
          <a:endParaRPr lang="en-US"/>
        </a:p>
      </dgm:t>
    </dgm:pt>
    <dgm:pt modelId="{8C3986B2-2A60-4E29-914B-CD5A36B6B80F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June 28:  Deadline for Content Submission</a:t>
          </a:r>
          <a:endParaRPr lang="en-US" b="1" dirty="0">
            <a:latin typeface="Cambria" pitchFamily="18" charset="0"/>
          </a:endParaRPr>
        </a:p>
      </dgm:t>
    </dgm:pt>
    <dgm:pt modelId="{2816D852-7B70-4D5A-8702-A78AC011CA76}" type="parTrans" cxnId="{ABFD5FD6-D0A6-4101-A801-7206C949237B}">
      <dgm:prSet/>
      <dgm:spPr/>
      <dgm:t>
        <a:bodyPr/>
        <a:lstStyle/>
        <a:p>
          <a:endParaRPr lang="en-US"/>
        </a:p>
      </dgm:t>
    </dgm:pt>
    <dgm:pt modelId="{EEEDA9D2-E073-4148-9B95-50C52032776F}" type="sibTrans" cxnId="{ABFD5FD6-D0A6-4101-A801-7206C949237B}">
      <dgm:prSet/>
      <dgm:spPr/>
      <dgm:t>
        <a:bodyPr/>
        <a:lstStyle/>
        <a:p>
          <a:endParaRPr lang="en-US"/>
        </a:p>
      </dgm:t>
    </dgm:pt>
    <dgm:pt modelId="{0D1C1B4A-0A4D-4CF2-8CB7-ECDB34764E8D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July 10: Steering Committee Begins Review and submits requests for more information</a:t>
          </a:r>
          <a:endParaRPr lang="en-US" b="1" dirty="0">
            <a:latin typeface="Cambria" pitchFamily="18" charset="0"/>
          </a:endParaRPr>
        </a:p>
      </dgm:t>
    </dgm:pt>
    <dgm:pt modelId="{C7ACFF83-C84A-42C1-9017-8B5681EDA7F4}" type="parTrans" cxnId="{19742AEA-6656-4500-AF31-791F2CDFA53B}">
      <dgm:prSet/>
      <dgm:spPr/>
      <dgm:t>
        <a:bodyPr/>
        <a:lstStyle/>
        <a:p>
          <a:endParaRPr lang="en-US"/>
        </a:p>
      </dgm:t>
    </dgm:pt>
    <dgm:pt modelId="{6178F166-53D2-45A5-BBEB-6EC98D964A6B}" type="sibTrans" cxnId="{19742AEA-6656-4500-AF31-791F2CDFA53B}">
      <dgm:prSet/>
      <dgm:spPr/>
      <dgm:t>
        <a:bodyPr/>
        <a:lstStyle/>
        <a:p>
          <a:endParaRPr lang="en-US"/>
        </a:p>
      </dgm:t>
    </dgm:pt>
    <dgm:pt modelId="{5ABF5168-C50D-4E87-A42B-E0D9D2854641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July 27:</a:t>
          </a:r>
        </a:p>
        <a:p>
          <a:r>
            <a:rPr lang="en-US" b="1" dirty="0" smtClean="0">
              <a:latin typeface="Cambria" pitchFamily="18" charset="0"/>
            </a:rPr>
            <a:t>Steering Committee Approval for Submission</a:t>
          </a:r>
          <a:endParaRPr lang="en-US" b="1" dirty="0">
            <a:latin typeface="Cambria" pitchFamily="18" charset="0"/>
          </a:endParaRPr>
        </a:p>
      </dgm:t>
    </dgm:pt>
    <dgm:pt modelId="{3D1A9AA0-C417-4B7D-97C5-42017BB4FAB3}" type="parTrans" cxnId="{B664242F-F82B-4CF4-B2F9-6676F3522FBE}">
      <dgm:prSet/>
      <dgm:spPr/>
      <dgm:t>
        <a:bodyPr/>
        <a:lstStyle/>
        <a:p>
          <a:endParaRPr lang="en-US"/>
        </a:p>
      </dgm:t>
    </dgm:pt>
    <dgm:pt modelId="{3F963A9A-8CF4-4B5E-B915-2638C270CD8C}" type="sibTrans" cxnId="{B664242F-F82B-4CF4-B2F9-6676F3522FBE}">
      <dgm:prSet/>
      <dgm:spPr/>
      <dgm:t>
        <a:bodyPr/>
        <a:lstStyle/>
        <a:p>
          <a:endParaRPr lang="en-US"/>
        </a:p>
      </dgm:t>
    </dgm:pt>
    <dgm:pt modelId="{18E3773C-7A15-46DB-9D1D-C83D81AFBD83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Aug 1:  Submission of SIM Operational Plan to CMMI</a:t>
          </a:r>
          <a:endParaRPr lang="en-US" b="1" dirty="0">
            <a:latin typeface="Cambria" pitchFamily="18" charset="0"/>
          </a:endParaRPr>
        </a:p>
      </dgm:t>
    </dgm:pt>
    <dgm:pt modelId="{3CA06217-354B-4820-840E-17F7CDBFBB6A}" type="parTrans" cxnId="{F694A37C-2E71-4F5A-972F-25127AA5E82B}">
      <dgm:prSet/>
      <dgm:spPr/>
      <dgm:t>
        <a:bodyPr/>
        <a:lstStyle/>
        <a:p>
          <a:endParaRPr lang="en-US"/>
        </a:p>
      </dgm:t>
    </dgm:pt>
    <dgm:pt modelId="{1009F411-6B72-489C-8328-F83E2043B005}" type="sibTrans" cxnId="{F694A37C-2E71-4F5A-972F-25127AA5E82B}">
      <dgm:prSet/>
      <dgm:spPr/>
      <dgm:t>
        <a:bodyPr/>
        <a:lstStyle/>
        <a:p>
          <a:endParaRPr lang="en-US"/>
        </a:p>
      </dgm:t>
    </dgm:pt>
    <dgm:pt modelId="{B82372E6-F8FE-4338-948F-67DBB9429626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Oct 1:  Deadline for CMMI approval to move into implementation phase</a:t>
          </a:r>
          <a:endParaRPr lang="en-US" b="1" dirty="0">
            <a:latin typeface="Cambria" pitchFamily="18" charset="0"/>
          </a:endParaRPr>
        </a:p>
      </dgm:t>
    </dgm:pt>
    <dgm:pt modelId="{5688D923-D1B6-4ECB-836E-2CC71DCACDBC}" type="parTrans" cxnId="{BF05F16E-C53C-4AAF-B601-1F143EDBA04D}">
      <dgm:prSet/>
      <dgm:spPr/>
      <dgm:t>
        <a:bodyPr/>
        <a:lstStyle/>
        <a:p>
          <a:endParaRPr lang="en-US"/>
        </a:p>
      </dgm:t>
    </dgm:pt>
    <dgm:pt modelId="{1A63B85A-4D6E-4AA7-AC87-E0D36117479D}" type="sibTrans" cxnId="{BF05F16E-C53C-4AAF-B601-1F143EDBA04D}">
      <dgm:prSet/>
      <dgm:spPr/>
      <dgm:t>
        <a:bodyPr/>
        <a:lstStyle/>
        <a:p>
          <a:endParaRPr lang="en-US"/>
        </a:p>
      </dgm:t>
    </dgm:pt>
    <dgm:pt modelId="{838A8B70-7CAC-4AEC-B35D-50FEE6C08075}" type="pres">
      <dgm:prSet presAssocID="{27A2DD30-3283-474A-919B-B949AC7AB6BD}" presName="Name0" presStyleCnt="0">
        <dgm:presLayoutVars>
          <dgm:dir/>
          <dgm:resizeHandles val="exact"/>
        </dgm:presLayoutVars>
      </dgm:prSet>
      <dgm:spPr/>
    </dgm:pt>
    <dgm:pt modelId="{CA48D752-00CF-4717-8DF0-56561BF43BCE}" type="pres">
      <dgm:prSet presAssocID="{27A2DD30-3283-474A-919B-B949AC7AB6BD}" presName="arrow" presStyleLbl="bgShp" presStyleIdx="0" presStyleCnt="1"/>
      <dgm:spPr>
        <a:ln>
          <a:solidFill>
            <a:schemeClr val="tx2"/>
          </a:solidFill>
        </a:ln>
      </dgm:spPr>
    </dgm:pt>
    <dgm:pt modelId="{79D08A1B-5A05-40CA-B0B8-D6D27EA08998}" type="pres">
      <dgm:prSet presAssocID="{27A2DD30-3283-474A-919B-B949AC7AB6BD}" presName="points" presStyleCnt="0"/>
      <dgm:spPr/>
    </dgm:pt>
    <dgm:pt modelId="{3925E19B-1917-46E5-ACDE-D64C3A1E1704}" type="pres">
      <dgm:prSet presAssocID="{C607DDA3-9A06-4415-8531-1BA0198CFA4A}" presName="compositeA" presStyleCnt="0"/>
      <dgm:spPr/>
    </dgm:pt>
    <dgm:pt modelId="{3203B72C-AD95-4087-B052-4CE05AF59C7C}" type="pres">
      <dgm:prSet presAssocID="{C607DDA3-9A06-4415-8531-1BA0198CFA4A}" presName="textA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CDF987-2F85-4DE0-A3B5-DAE945A9FFDF}" type="pres">
      <dgm:prSet presAssocID="{C607DDA3-9A06-4415-8531-1BA0198CFA4A}" presName="circleA" presStyleLbl="node1" presStyleIdx="0" presStyleCnt="6"/>
      <dgm:spPr/>
    </dgm:pt>
    <dgm:pt modelId="{78031058-68E3-4DC2-A0F4-DF4905E19D39}" type="pres">
      <dgm:prSet presAssocID="{C607DDA3-9A06-4415-8531-1BA0198CFA4A}" presName="spaceA" presStyleCnt="0"/>
      <dgm:spPr/>
    </dgm:pt>
    <dgm:pt modelId="{D17B4874-5B39-47B4-93F3-C41856207E2D}" type="pres">
      <dgm:prSet presAssocID="{D1FB5AB5-F14E-47BA-A852-EBF144644D1B}" presName="space" presStyleCnt="0"/>
      <dgm:spPr/>
    </dgm:pt>
    <dgm:pt modelId="{1A75F2F8-C104-4DAB-91E1-695AAEC02897}" type="pres">
      <dgm:prSet presAssocID="{8C3986B2-2A60-4E29-914B-CD5A36B6B80F}" presName="compositeB" presStyleCnt="0"/>
      <dgm:spPr/>
    </dgm:pt>
    <dgm:pt modelId="{3F280600-B6F1-4AF1-8E9F-401E44D41B3A}" type="pres">
      <dgm:prSet presAssocID="{8C3986B2-2A60-4E29-914B-CD5A36B6B80F}" presName="textB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89BC2B-9BB2-42FB-B4FE-BC7D38FAFEAD}" type="pres">
      <dgm:prSet presAssocID="{8C3986B2-2A60-4E29-914B-CD5A36B6B80F}" presName="circleB" presStyleLbl="node1" presStyleIdx="1" presStyleCnt="6"/>
      <dgm:spPr/>
    </dgm:pt>
    <dgm:pt modelId="{1E307E99-B087-4151-9F26-EF27FC85D6E1}" type="pres">
      <dgm:prSet presAssocID="{8C3986B2-2A60-4E29-914B-CD5A36B6B80F}" presName="spaceB" presStyleCnt="0"/>
      <dgm:spPr/>
    </dgm:pt>
    <dgm:pt modelId="{EC2D5DA6-86DB-4153-9DA0-39A81050DA8E}" type="pres">
      <dgm:prSet presAssocID="{EEEDA9D2-E073-4148-9B95-50C52032776F}" presName="space" presStyleCnt="0"/>
      <dgm:spPr/>
    </dgm:pt>
    <dgm:pt modelId="{1C58F719-8B36-4401-AB48-AE058459FBA2}" type="pres">
      <dgm:prSet presAssocID="{0D1C1B4A-0A4D-4CF2-8CB7-ECDB34764E8D}" presName="compositeA" presStyleCnt="0"/>
      <dgm:spPr/>
    </dgm:pt>
    <dgm:pt modelId="{1B7FDBC1-97F0-4506-BACE-6ABBD128A51D}" type="pres">
      <dgm:prSet presAssocID="{0D1C1B4A-0A4D-4CF2-8CB7-ECDB34764E8D}" presName="textA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8F0C9A-4101-457A-AD9C-4506E23449F8}" type="pres">
      <dgm:prSet presAssocID="{0D1C1B4A-0A4D-4CF2-8CB7-ECDB34764E8D}" presName="circleA" presStyleLbl="node1" presStyleIdx="2" presStyleCnt="6"/>
      <dgm:spPr/>
    </dgm:pt>
    <dgm:pt modelId="{1CED0DA1-03ED-46D8-BFBC-E308F82B40BB}" type="pres">
      <dgm:prSet presAssocID="{0D1C1B4A-0A4D-4CF2-8CB7-ECDB34764E8D}" presName="spaceA" presStyleCnt="0"/>
      <dgm:spPr/>
    </dgm:pt>
    <dgm:pt modelId="{ABA8BB50-957B-4277-976B-4DFAD1DD1E45}" type="pres">
      <dgm:prSet presAssocID="{6178F166-53D2-45A5-BBEB-6EC98D964A6B}" presName="space" presStyleCnt="0"/>
      <dgm:spPr/>
    </dgm:pt>
    <dgm:pt modelId="{6E2FD973-7396-4FB2-ADC1-C797E585726B}" type="pres">
      <dgm:prSet presAssocID="{5ABF5168-C50D-4E87-A42B-E0D9D2854641}" presName="compositeB" presStyleCnt="0"/>
      <dgm:spPr/>
    </dgm:pt>
    <dgm:pt modelId="{B03123F6-B277-4B49-822D-F9E581E19570}" type="pres">
      <dgm:prSet presAssocID="{5ABF5168-C50D-4E87-A42B-E0D9D2854641}" presName="textB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6F0BB2-4E80-480B-BC53-74A68A932898}" type="pres">
      <dgm:prSet presAssocID="{5ABF5168-C50D-4E87-A42B-E0D9D2854641}" presName="circleB" presStyleLbl="node1" presStyleIdx="3" presStyleCnt="6"/>
      <dgm:spPr/>
    </dgm:pt>
    <dgm:pt modelId="{417FD1C8-C34B-4940-AB9E-D2269354AC3C}" type="pres">
      <dgm:prSet presAssocID="{5ABF5168-C50D-4E87-A42B-E0D9D2854641}" presName="spaceB" presStyleCnt="0"/>
      <dgm:spPr/>
    </dgm:pt>
    <dgm:pt modelId="{CC61571E-DF61-447A-918E-F01D1E03C754}" type="pres">
      <dgm:prSet presAssocID="{3F963A9A-8CF4-4B5E-B915-2638C270CD8C}" presName="space" presStyleCnt="0"/>
      <dgm:spPr/>
    </dgm:pt>
    <dgm:pt modelId="{D7429639-ADA5-469C-95A7-1E3598376711}" type="pres">
      <dgm:prSet presAssocID="{18E3773C-7A15-46DB-9D1D-C83D81AFBD83}" presName="compositeA" presStyleCnt="0"/>
      <dgm:spPr/>
    </dgm:pt>
    <dgm:pt modelId="{622458C0-507D-4BD4-86EB-96E043F550D6}" type="pres">
      <dgm:prSet presAssocID="{18E3773C-7A15-46DB-9D1D-C83D81AFBD83}" presName="textA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1C8ECE-FE00-4B23-A555-6F5E9FACE9EE}" type="pres">
      <dgm:prSet presAssocID="{18E3773C-7A15-46DB-9D1D-C83D81AFBD83}" presName="circleA" presStyleLbl="node1" presStyleIdx="4" presStyleCnt="6"/>
      <dgm:spPr/>
    </dgm:pt>
    <dgm:pt modelId="{048B7706-87E1-4F70-9486-72A48F0DE8E5}" type="pres">
      <dgm:prSet presAssocID="{18E3773C-7A15-46DB-9D1D-C83D81AFBD83}" presName="spaceA" presStyleCnt="0"/>
      <dgm:spPr/>
    </dgm:pt>
    <dgm:pt modelId="{F2A30CA9-8BDF-47A0-A563-A9E6EB253103}" type="pres">
      <dgm:prSet presAssocID="{1009F411-6B72-489C-8328-F83E2043B005}" presName="space" presStyleCnt="0"/>
      <dgm:spPr/>
    </dgm:pt>
    <dgm:pt modelId="{AA689DCE-1E42-40B9-88F6-C6F5F571ED57}" type="pres">
      <dgm:prSet presAssocID="{B82372E6-F8FE-4338-948F-67DBB9429626}" presName="compositeB" presStyleCnt="0"/>
      <dgm:spPr/>
    </dgm:pt>
    <dgm:pt modelId="{60711B8D-AAC9-4E93-97B3-8300CB893A74}" type="pres">
      <dgm:prSet presAssocID="{B82372E6-F8FE-4338-948F-67DBB9429626}" presName="textB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CE5FD1-C0F5-4B9A-A423-DA892E74A1FF}" type="pres">
      <dgm:prSet presAssocID="{B82372E6-F8FE-4338-948F-67DBB9429626}" presName="circleB" presStyleLbl="node1" presStyleIdx="5" presStyleCnt="6"/>
      <dgm:spPr/>
    </dgm:pt>
    <dgm:pt modelId="{9E80ABB2-6F76-4910-86AD-4FEC1E29F6BF}" type="pres">
      <dgm:prSet presAssocID="{B82372E6-F8FE-4338-948F-67DBB9429626}" presName="spaceB" presStyleCnt="0"/>
      <dgm:spPr/>
    </dgm:pt>
  </dgm:ptLst>
  <dgm:cxnLst>
    <dgm:cxn modelId="{19742AEA-6656-4500-AF31-791F2CDFA53B}" srcId="{27A2DD30-3283-474A-919B-B949AC7AB6BD}" destId="{0D1C1B4A-0A4D-4CF2-8CB7-ECDB34764E8D}" srcOrd="2" destOrd="0" parTransId="{C7ACFF83-C84A-42C1-9017-8B5681EDA7F4}" sibTransId="{6178F166-53D2-45A5-BBEB-6EC98D964A6B}"/>
    <dgm:cxn modelId="{C933E789-E556-4FD9-B7A8-9EB4187C5266}" type="presOf" srcId="{8C3986B2-2A60-4E29-914B-CD5A36B6B80F}" destId="{3F280600-B6F1-4AF1-8E9F-401E44D41B3A}" srcOrd="0" destOrd="0" presId="urn:microsoft.com/office/officeart/2005/8/layout/hProcess11"/>
    <dgm:cxn modelId="{297F66BB-A592-43FC-B66F-202B7B111E48}" srcId="{27A2DD30-3283-474A-919B-B949AC7AB6BD}" destId="{C607DDA3-9A06-4415-8531-1BA0198CFA4A}" srcOrd="0" destOrd="0" parTransId="{E468C84C-7C9F-4A6E-BD05-B5CA24737520}" sibTransId="{D1FB5AB5-F14E-47BA-A852-EBF144644D1B}"/>
    <dgm:cxn modelId="{113A6BE4-8E3B-4299-B71F-A5B9BE3023D7}" type="presOf" srcId="{0D1C1B4A-0A4D-4CF2-8CB7-ECDB34764E8D}" destId="{1B7FDBC1-97F0-4506-BACE-6ABBD128A51D}" srcOrd="0" destOrd="0" presId="urn:microsoft.com/office/officeart/2005/8/layout/hProcess11"/>
    <dgm:cxn modelId="{B664242F-F82B-4CF4-B2F9-6676F3522FBE}" srcId="{27A2DD30-3283-474A-919B-B949AC7AB6BD}" destId="{5ABF5168-C50D-4E87-A42B-E0D9D2854641}" srcOrd="3" destOrd="0" parTransId="{3D1A9AA0-C417-4B7D-97C5-42017BB4FAB3}" sibTransId="{3F963A9A-8CF4-4B5E-B915-2638C270CD8C}"/>
    <dgm:cxn modelId="{C0A526FF-8621-4404-94FF-F9CA1AB07FF6}" type="presOf" srcId="{27A2DD30-3283-474A-919B-B949AC7AB6BD}" destId="{838A8B70-7CAC-4AEC-B35D-50FEE6C08075}" srcOrd="0" destOrd="0" presId="urn:microsoft.com/office/officeart/2005/8/layout/hProcess11"/>
    <dgm:cxn modelId="{4DD08136-F4B8-4B70-8C12-8DA5E802F4C8}" type="presOf" srcId="{18E3773C-7A15-46DB-9D1D-C83D81AFBD83}" destId="{622458C0-507D-4BD4-86EB-96E043F550D6}" srcOrd="0" destOrd="0" presId="urn:microsoft.com/office/officeart/2005/8/layout/hProcess11"/>
    <dgm:cxn modelId="{97AD81C7-850E-484F-AA7C-3CB28AE6F344}" type="presOf" srcId="{B82372E6-F8FE-4338-948F-67DBB9429626}" destId="{60711B8D-AAC9-4E93-97B3-8300CB893A74}" srcOrd="0" destOrd="0" presId="urn:microsoft.com/office/officeart/2005/8/layout/hProcess11"/>
    <dgm:cxn modelId="{9E38F302-7000-4E59-BD75-92A2F425200D}" type="presOf" srcId="{C607DDA3-9A06-4415-8531-1BA0198CFA4A}" destId="{3203B72C-AD95-4087-B052-4CE05AF59C7C}" srcOrd="0" destOrd="0" presId="urn:microsoft.com/office/officeart/2005/8/layout/hProcess11"/>
    <dgm:cxn modelId="{9289854A-1A4F-4A6D-9BC4-F4BB2B4A7D3D}" type="presOf" srcId="{5ABF5168-C50D-4E87-A42B-E0D9D2854641}" destId="{B03123F6-B277-4B49-822D-F9E581E19570}" srcOrd="0" destOrd="0" presId="urn:microsoft.com/office/officeart/2005/8/layout/hProcess11"/>
    <dgm:cxn modelId="{F694A37C-2E71-4F5A-972F-25127AA5E82B}" srcId="{27A2DD30-3283-474A-919B-B949AC7AB6BD}" destId="{18E3773C-7A15-46DB-9D1D-C83D81AFBD83}" srcOrd="4" destOrd="0" parTransId="{3CA06217-354B-4820-840E-17F7CDBFBB6A}" sibTransId="{1009F411-6B72-489C-8328-F83E2043B005}"/>
    <dgm:cxn modelId="{BF05F16E-C53C-4AAF-B601-1F143EDBA04D}" srcId="{27A2DD30-3283-474A-919B-B949AC7AB6BD}" destId="{B82372E6-F8FE-4338-948F-67DBB9429626}" srcOrd="5" destOrd="0" parTransId="{5688D923-D1B6-4ECB-836E-2CC71DCACDBC}" sibTransId="{1A63B85A-4D6E-4AA7-AC87-E0D36117479D}"/>
    <dgm:cxn modelId="{ABFD5FD6-D0A6-4101-A801-7206C949237B}" srcId="{27A2DD30-3283-474A-919B-B949AC7AB6BD}" destId="{8C3986B2-2A60-4E29-914B-CD5A36B6B80F}" srcOrd="1" destOrd="0" parTransId="{2816D852-7B70-4D5A-8702-A78AC011CA76}" sibTransId="{EEEDA9D2-E073-4148-9B95-50C52032776F}"/>
    <dgm:cxn modelId="{4EF47B63-80D6-4443-871E-73EA760987C4}" type="presParOf" srcId="{838A8B70-7CAC-4AEC-B35D-50FEE6C08075}" destId="{CA48D752-00CF-4717-8DF0-56561BF43BCE}" srcOrd="0" destOrd="0" presId="urn:microsoft.com/office/officeart/2005/8/layout/hProcess11"/>
    <dgm:cxn modelId="{2F013ABD-4985-4E32-919F-439C8B9E285F}" type="presParOf" srcId="{838A8B70-7CAC-4AEC-B35D-50FEE6C08075}" destId="{79D08A1B-5A05-40CA-B0B8-D6D27EA08998}" srcOrd="1" destOrd="0" presId="urn:microsoft.com/office/officeart/2005/8/layout/hProcess11"/>
    <dgm:cxn modelId="{ADCB341E-7793-4004-B777-2E00AF83FCFE}" type="presParOf" srcId="{79D08A1B-5A05-40CA-B0B8-D6D27EA08998}" destId="{3925E19B-1917-46E5-ACDE-D64C3A1E1704}" srcOrd="0" destOrd="0" presId="urn:microsoft.com/office/officeart/2005/8/layout/hProcess11"/>
    <dgm:cxn modelId="{0CDF08EB-8877-43CC-A7D4-213A8A57FD15}" type="presParOf" srcId="{3925E19B-1917-46E5-ACDE-D64C3A1E1704}" destId="{3203B72C-AD95-4087-B052-4CE05AF59C7C}" srcOrd="0" destOrd="0" presId="urn:microsoft.com/office/officeart/2005/8/layout/hProcess11"/>
    <dgm:cxn modelId="{C05151EF-D8B1-4111-9A73-BF36B9F05C15}" type="presParOf" srcId="{3925E19B-1917-46E5-ACDE-D64C3A1E1704}" destId="{F8CDF987-2F85-4DE0-A3B5-DAE945A9FFDF}" srcOrd="1" destOrd="0" presId="urn:microsoft.com/office/officeart/2005/8/layout/hProcess11"/>
    <dgm:cxn modelId="{480C60EA-4BB9-4251-A9DB-0CD786B05613}" type="presParOf" srcId="{3925E19B-1917-46E5-ACDE-D64C3A1E1704}" destId="{78031058-68E3-4DC2-A0F4-DF4905E19D39}" srcOrd="2" destOrd="0" presId="urn:microsoft.com/office/officeart/2005/8/layout/hProcess11"/>
    <dgm:cxn modelId="{F25CC1B0-D217-4D4B-BF5E-28437E261E7D}" type="presParOf" srcId="{79D08A1B-5A05-40CA-B0B8-D6D27EA08998}" destId="{D17B4874-5B39-47B4-93F3-C41856207E2D}" srcOrd="1" destOrd="0" presId="urn:microsoft.com/office/officeart/2005/8/layout/hProcess11"/>
    <dgm:cxn modelId="{E4A1AF9E-2E01-4254-B71E-558261AF992E}" type="presParOf" srcId="{79D08A1B-5A05-40CA-B0B8-D6D27EA08998}" destId="{1A75F2F8-C104-4DAB-91E1-695AAEC02897}" srcOrd="2" destOrd="0" presId="urn:microsoft.com/office/officeart/2005/8/layout/hProcess11"/>
    <dgm:cxn modelId="{33EC7AB8-0F5B-4C3C-B66E-591E8672998E}" type="presParOf" srcId="{1A75F2F8-C104-4DAB-91E1-695AAEC02897}" destId="{3F280600-B6F1-4AF1-8E9F-401E44D41B3A}" srcOrd="0" destOrd="0" presId="urn:microsoft.com/office/officeart/2005/8/layout/hProcess11"/>
    <dgm:cxn modelId="{E448225D-88FD-4F03-9EFA-AF04C5CF74C9}" type="presParOf" srcId="{1A75F2F8-C104-4DAB-91E1-695AAEC02897}" destId="{6389BC2B-9BB2-42FB-B4FE-BC7D38FAFEAD}" srcOrd="1" destOrd="0" presId="urn:microsoft.com/office/officeart/2005/8/layout/hProcess11"/>
    <dgm:cxn modelId="{C745C878-B9A4-4243-9ABB-518DB657A0BE}" type="presParOf" srcId="{1A75F2F8-C104-4DAB-91E1-695AAEC02897}" destId="{1E307E99-B087-4151-9F26-EF27FC85D6E1}" srcOrd="2" destOrd="0" presId="urn:microsoft.com/office/officeart/2005/8/layout/hProcess11"/>
    <dgm:cxn modelId="{FA572D6B-6068-4592-B0DD-B8AE404CC742}" type="presParOf" srcId="{79D08A1B-5A05-40CA-B0B8-D6D27EA08998}" destId="{EC2D5DA6-86DB-4153-9DA0-39A81050DA8E}" srcOrd="3" destOrd="0" presId="urn:microsoft.com/office/officeart/2005/8/layout/hProcess11"/>
    <dgm:cxn modelId="{704FE028-52BB-4F64-B66C-3FAAF4BD5F09}" type="presParOf" srcId="{79D08A1B-5A05-40CA-B0B8-D6D27EA08998}" destId="{1C58F719-8B36-4401-AB48-AE058459FBA2}" srcOrd="4" destOrd="0" presId="urn:microsoft.com/office/officeart/2005/8/layout/hProcess11"/>
    <dgm:cxn modelId="{B603116F-0F62-4C8F-BC81-390937201579}" type="presParOf" srcId="{1C58F719-8B36-4401-AB48-AE058459FBA2}" destId="{1B7FDBC1-97F0-4506-BACE-6ABBD128A51D}" srcOrd="0" destOrd="0" presId="urn:microsoft.com/office/officeart/2005/8/layout/hProcess11"/>
    <dgm:cxn modelId="{7341596B-CC7D-4945-B707-6D8B75BBB448}" type="presParOf" srcId="{1C58F719-8B36-4401-AB48-AE058459FBA2}" destId="{F88F0C9A-4101-457A-AD9C-4506E23449F8}" srcOrd="1" destOrd="0" presId="urn:microsoft.com/office/officeart/2005/8/layout/hProcess11"/>
    <dgm:cxn modelId="{37B8187F-5BD2-462C-9F84-A55430EC1207}" type="presParOf" srcId="{1C58F719-8B36-4401-AB48-AE058459FBA2}" destId="{1CED0DA1-03ED-46D8-BFBC-E308F82B40BB}" srcOrd="2" destOrd="0" presId="urn:microsoft.com/office/officeart/2005/8/layout/hProcess11"/>
    <dgm:cxn modelId="{3295BAE3-8279-4CFA-ABFB-73F3449A26AE}" type="presParOf" srcId="{79D08A1B-5A05-40CA-B0B8-D6D27EA08998}" destId="{ABA8BB50-957B-4277-976B-4DFAD1DD1E45}" srcOrd="5" destOrd="0" presId="urn:microsoft.com/office/officeart/2005/8/layout/hProcess11"/>
    <dgm:cxn modelId="{CEF5DC7D-3A02-4FA2-9CB2-09E3026381A2}" type="presParOf" srcId="{79D08A1B-5A05-40CA-B0B8-D6D27EA08998}" destId="{6E2FD973-7396-4FB2-ADC1-C797E585726B}" srcOrd="6" destOrd="0" presId="urn:microsoft.com/office/officeart/2005/8/layout/hProcess11"/>
    <dgm:cxn modelId="{B0EACA47-2FF1-469A-A606-4B82E76A7EDC}" type="presParOf" srcId="{6E2FD973-7396-4FB2-ADC1-C797E585726B}" destId="{B03123F6-B277-4B49-822D-F9E581E19570}" srcOrd="0" destOrd="0" presId="urn:microsoft.com/office/officeart/2005/8/layout/hProcess11"/>
    <dgm:cxn modelId="{CE777A43-5226-46D8-9381-81E59DDBCFB2}" type="presParOf" srcId="{6E2FD973-7396-4FB2-ADC1-C797E585726B}" destId="{826F0BB2-4E80-480B-BC53-74A68A932898}" srcOrd="1" destOrd="0" presId="urn:microsoft.com/office/officeart/2005/8/layout/hProcess11"/>
    <dgm:cxn modelId="{1366AD10-1378-40BB-958E-BB1F36B9BBBB}" type="presParOf" srcId="{6E2FD973-7396-4FB2-ADC1-C797E585726B}" destId="{417FD1C8-C34B-4940-AB9E-D2269354AC3C}" srcOrd="2" destOrd="0" presId="urn:microsoft.com/office/officeart/2005/8/layout/hProcess11"/>
    <dgm:cxn modelId="{744F99D3-B90A-4F13-B6B6-23405273857C}" type="presParOf" srcId="{79D08A1B-5A05-40CA-B0B8-D6D27EA08998}" destId="{CC61571E-DF61-447A-918E-F01D1E03C754}" srcOrd="7" destOrd="0" presId="urn:microsoft.com/office/officeart/2005/8/layout/hProcess11"/>
    <dgm:cxn modelId="{66AE0B26-17E6-4FF4-B40C-A546782B8897}" type="presParOf" srcId="{79D08A1B-5A05-40CA-B0B8-D6D27EA08998}" destId="{D7429639-ADA5-469C-95A7-1E3598376711}" srcOrd="8" destOrd="0" presId="urn:microsoft.com/office/officeart/2005/8/layout/hProcess11"/>
    <dgm:cxn modelId="{182EDC9A-AC59-4584-A10E-493ACD83C0FE}" type="presParOf" srcId="{D7429639-ADA5-469C-95A7-1E3598376711}" destId="{622458C0-507D-4BD4-86EB-96E043F550D6}" srcOrd="0" destOrd="0" presId="urn:microsoft.com/office/officeart/2005/8/layout/hProcess11"/>
    <dgm:cxn modelId="{2C5FD38C-66D9-41A6-B5F8-90C5DE353578}" type="presParOf" srcId="{D7429639-ADA5-469C-95A7-1E3598376711}" destId="{EF1C8ECE-FE00-4B23-A555-6F5E9FACE9EE}" srcOrd="1" destOrd="0" presId="urn:microsoft.com/office/officeart/2005/8/layout/hProcess11"/>
    <dgm:cxn modelId="{0BCFE137-7C7F-44DE-9636-28942EA43EC0}" type="presParOf" srcId="{D7429639-ADA5-469C-95A7-1E3598376711}" destId="{048B7706-87E1-4F70-9486-72A48F0DE8E5}" srcOrd="2" destOrd="0" presId="urn:microsoft.com/office/officeart/2005/8/layout/hProcess11"/>
    <dgm:cxn modelId="{4B2B1367-C0F0-4FC1-BE72-2F0FE7B5CC35}" type="presParOf" srcId="{79D08A1B-5A05-40CA-B0B8-D6D27EA08998}" destId="{F2A30CA9-8BDF-47A0-A563-A9E6EB253103}" srcOrd="9" destOrd="0" presId="urn:microsoft.com/office/officeart/2005/8/layout/hProcess11"/>
    <dgm:cxn modelId="{D31A0495-901A-4D82-B39A-925865890563}" type="presParOf" srcId="{79D08A1B-5A05-40CA-B0B8-D6D27EA08998}" destId="{AA689DCE-1E42-40B9-88F6-C6F5F571ED57}" srcOrd="10" destOrd="0" presId="urn:microsoft.com/office/officeart/2005/8/layout/hProcess11"/>
    <dgm:cxn modelId="{F9F5E3BD-9C4D-408C-B385-DADF3116100F}" type="presParOf" srcId="{AA689DCE-1E42-40B9-88F6-C6F5F571ED57}" destId="{60711B8D-AAC9-4E93-97B3-8300CB893A74}" srcOrd="0" destOrd="0" presId="urn:microsoft.com/office/officeart/2005/8/layout/hProcess11"/>
    <dgm:cxn modelId="{2A924493-96C7-4E12-84A3-6AFBDD504710}" type="presParOf" srcId="{AA689DCE-1E42-40B9-88F6-C6F5F571ED57}" destId="{3CCE5FD1-C0F5-4B9A-A423-DA892E74A1FF}" srcOrd="1" destOrd="0" presId="urn:microsoft.com/office/officeart/2005/8/layout/hProcess11"/>
    <dgm:cxn modelId="{5E2B7ABC-1C1C-45BD-91BF-1E1CDB16E009}" type="presParOf" srcId="{AA689DCE-1E42-40B9-88F6-C6F5F571ED57}" destId="{9E80ABB2-6F76-4910-86AD-4FEC1E29F6B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06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73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90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90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1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62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1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1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045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8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0DD9E-4740-4A02-8EA7-4C4F8DE22364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4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17413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33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  <a:t>SIM Leadership Meeting</a:t>
            </a:r>
            <a:endParaRPr lang="en-US" sz="3200" dirty="0" smtClean="0">
              <a:solidFill>
                <a:srgbClr val="003399"/>
              </a:solidFill>
              <a:latin typeface="Cambria" pitchFamily="18" charset="0"/>
            </a:endParaRPr>
          </a:p>
        </p:txBody>
      </p:sp>
      <p:sp>
        <p:nvSpPr>
          <p:cNvPr id="17412" name="Content Placeholder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n-US" sz="2200" dirty="0" smtClean="0">
                <a:latin typeface="Cambria" pitchFamily="18" charset="0"/>
              </a:rPr>
              <a:t>June 28, 2013</a:t>
            </a:r>
          </a:p>
        </p:txBody>
      </p:sp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1</a:t>
            </a:fld>
            <a:endParaRPr lang="en-US" sz="1400" smtClean="0"/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939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>
          <a:xfrm>
            <a:off x="3505200" y="274638"/>
            <a:ext cx="5181600" cy="1143000"/>
          </a:xfrm>
        </p:spPr>
        <p:txBody>
          <a:bodyPr>
            <a:normAutofit/>
          </a:bodyPr>
          <a:lstStyle/>
          <a:p>
            <a:r>
              <a:rPr lang="en-US" sz="3200" b="1" i="1" dirty="0" smtClean="0"/>
              <a:t>Next Steps</a:t>
            </a:r>
            <a:endParaRPr lang="en-US" sz="3200" dirty="0"/>
          </a:p>
        </p:txBody>
      </p:sp>
      <p:sp>
        <p:nvSpPr>
          <p:cNvPr id="1741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Future Meeting Schedule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/>
              <a:t>By-Laws – </a:t>
            </a:r>
            <a:r>
              <a:rPr lang="en-US" sz="2400" dirty="0" smtClean="0"/>
              <a:t>Distribute today and plan </a:t>
            </a:r>
            <a:r>
              <a:rPr lang="en-US" sz="2400" dirty="0"/>
              <a:t>to adopt at next meeting 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Public Comment  </a:t>
            </a:r>
          </a:p>
          <a:p>
            <a:pPr marL="0" indent="0">
              <a:buNone/>
            </a:pPr>
            <a:endParaRPr lang="en-US" sz="2400" i="1" dirty="0"/>
          </a:p>
        </p:txBody>
      </p:sp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10</a:t>
            </a:fld>
            <a:endParaRPr lang="en-US" sz="1400" smtClean="0"/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245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7412" name="Content Placeholder 1"/>
          <p:cNvSpPr>
            <a:spLocks noGrp="1"/>
          </p:cNvSpPr>
          <p:nvPr>
            <p:ph idx="1"/>
          </p:nvPr>
        </p:nvSpPr>
        <p:spPr>
          <a:xfrm>
            <a:off x="762000" y="1841500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endParaRPr lang="en-US" sz="2200" smtClean="0">
              <a:latin typeface="Cambria" pitchFamily="18" charset="0"/>
            </a:endParaRPr>
          </a:p>
          <a:p>
            <a:pPr marL="0" indent="0">
              <a:buFontTx/>
              <a:buNone/>
            </a:pPr>
            <a:r>
              <a:rPr lang="en-US" sz="2200" i="1" smtClean="0">
                <a:latin typeface="Cambria" pitchFamily="18" charset="0"/>
              </a:rPr>
              <a:t>“If you bring the appropriate people together in constructive ways with good information, they will create authentic visions and sustainable responses to issues and opportunities within their communities and organizations.”  </a:t>
            </a:r>
          </a:p>
          <a:p>
            <a:pPr marL="0" indent="0">
              <a:buFontTx/>
              <a:buNone/>
            </a:pPr>
            <a:endParaRPr lang="en-US" sz="2200" i="1" smtClean="0">
              <a:latin typeface="Cambria" pitchFamily="18" charset="0"/>
            </a:endParaRPr>
          </a:p>
          <a:p>
            <a:pPr marL="0" indent="0">
              <a:buFontTx/>
              <a:buNone/>
            </a:pPr>
            <a:r>
              <a:rPr lang="en-US" sz="2200" smtClean="0">
                <a:latin typeface="Cambria" pitchFamily="18" charset="0"/>
              </a:rPr>
              <a:t>	-  David Chrislip, Collaborative Leadership Strategist  </a:t>
            </a:r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>
          <a:xfrm>
            <a:off x="4572000" y="274638"/>
            <a:ext cx="4114800" cy="1143000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solidFill>
                  <a:srgbClr val="0033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  <a:t>The ‘Maine’ SIM Theme: Collaboration </a:t>
            </a:r>
            <a:endParaRPr lang="en-US" sz="3200" smtClean="0">
              <a:solidFill>
                <a:srgbClr val="003399"/>
              </a:solidFill>
              <a:latin typeface="Cambria" pitchFamily="18" charset="0"/>
            </a:endParaRPr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11</a:t>
            </a:fld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426830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495800" y="53406"/>
            <a:ext cx="41148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  <a:t>SIM Leadership Team Agenda</a:t>
            </a:r>
            <a:endParaRPr lang="en-US" sz="3200" dirty="0" smtClean="0">
              <a:solidFill>
                <a:srgbClr val="003399"/>
              </a:solidFill>
              <a:latin typeface="Cambria" pitchFamily="18" charset="0"/>
            </a:endParaRPr>
          </a:p>
        </p:txBody>
      </p:sp>
      <p:pic>
        <p:nvPicPr>
          <p:cNvPr id="19460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9C9864-062A-4B1E-B716-DA9F779E53C3}" type="slidenum">
              <a:rPr lang="en-US" sz="1400" smtClean="0"/>
              <a:pPr eaLnBrk="1" hangingPunct="1"/>
              <a:t>2</a:t>
            </a:fld>
            <a:endParaRPr lang="en-US" sz="140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601782"/>
              </p:ext>
            </p:extLst>
          </p:nvPr>
        </p:nvGraphicFramePr>
        <p:xfrm>
          <a:off x="304800" y="1158875"/>
          <a:ext cx="8382000" cy="5489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000"/>
                <a:gridCol w="2794000"/>
                <a:gridCol w="2794000"/>
              </a:tblGrid>
              <a:tr h="318450">
                <a:tc>
                  <a:txBody>
                    <a:bodyPr/>
                    <a:lstStyle/>
                    <a:p>
                      <a:r>
                        <a:rPr lang="en-US" dirty="0" smtClean="0"/>
                        <a:t>Agenda 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 Allocated</a:t>
                      </a:r>
                      <a:endParaRPr lang="en-US" dirty="0"/>
                    </a:p>
                  </a:txBody>
                  <a:tcPr/>
                </a:tc>
              </a:tr>
              <a:tr h="785219">
                <a:tc>
                  <a:txBody>
                    <a:bodyPr/>
                    <a:lstStyle/>
                    <a:p>
                      <a:r>
                        <a:rPr lang="en-US" dirty="0" smtClean="0"/>
                        <a:t>Welcome</a:t>
                      </a:r>
                      <a:r>
                        <a:rPr lang="en-US" baseline="0" dirty="0" smtClean="0"/>
                        <a:t> and Opening Comments from Commissioner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Commissioner Mayhew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18450">
                <a:tc>
                  <a:txBody>
                    <a:bodyPr/>
                    <a:lstStyle/>
                    <a:p>
                      <a:r>
                        <a:rPr lang="en-US" dirty="0" smtClean="0"/>
                        <a:t>Introduction</a:t>
                      </a:r>
                      <a:r>
                        <a:rPr lang="en-US" baseline="0" dirty="0" smtClean="0"/>
                        <a:t> of Chair of Leadership Team, Group Introductions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Holly</a:t>
                      </a:r>
                      <a:r>
                        <a:rPr lang="en-US" baseline="0" dirty="0" smtClean="0"/>
                        <a:t> Lusk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549653">
                <a:tc>
                  <a:txBody>
                    <a:bodyPr/>
                    <a:lstStyle/>
                    <a:p>
                      <a:r>
                        <a:rPr lang="en-US" dirty="0" smtClean="0"/>
                        <a:t>SIM Overview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Flanigan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549653"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Importance of Collaboration/Consensus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Flanigan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549653">
                <a:tc>
                  <a:txBody>
                    <a:bodyPr/>
                    <a:lstStyle/>
                    <a:p>
                      <a:r>
                        <a:rPr lang="en-US" dirty="0" smtClean="0"/>
                        <a:t>SIM</a:t>
                      </a:r>
                      <a:r>
                        <a:rPr lang="en-US" baseline="0" dirty="0" smtClean="0"/>
                        <a:t> Framework Overview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Randy Chenard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638054">
                <a:tc>
                  <a:txBody>
                    <a:bodyPr/>
                    <a:lstStyle/>
                    <a:p>
                      <a:r>
                        <a:rPr lang="en-US" dirty="0" smtClean="0"/>
                        <a:t>SIM Governance</a:t>
                      </a:r>
                      <a:r>
                        <a:rPr lang="en-US" baseline="0" dirty="0" smtClean="0"/>
                        <a:t> Model 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Flanigan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549653">
                <a:tc>
                  <a:txBody>
                    <a:bodyPr/>
                    <a:lstStyle/>
                    <a:p>
                      <a:r>
                        <a:rPr lang="en-US" dirty="0" smtClean="0"/>
                        <a:t>Governance</a:t>
                      </a:r>
                      <a:r>
                        <a:rPr lang="en-US" baseline="0" dirty="0" smtClean="0"/>
                        <a:t> by Consensus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Flanigan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1845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Operational</a:t>
                      </a:r>
                      <a:r>
                        <a:rPr lang="en-US" baseline="0" dirty="0" smtClean="0"/>
                        <a:t> Plan Report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Randy Chenard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53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7412" name="Content Placeholder 1"/>
          <p:cNvSpPr>
            <a:spLocks noGrp="1"/>
          </p:cNvSpPr>
          <p:nvPr>
            <p:ph idx="1"/>
          </p:nvPr>
        </p:nvSpPr>
        <p:spPr>
          <a:xfrm>
            <a:off x="762000" y="1841500"/>
            <a:ext cx="8229600" cy="4525963"/>
          </a:xfrm>
        </p:spPr>
        <p:txBody>
          <a:bodyPr/>
          <a:lstStyle/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“…to test whether new payment and service delivery models will produce superior results when implemented in the context of a state-sponsored State Health Care Innovation Plan. These plans must improve health, improve health care, and lower costs for a state’s citizens through a sustainable model of multi-payer payment and delivery reform, and must be dedicated to delivering the right care at the right time in the right setting.” </a:t>
            </a:r>
            <a:endParaRPr lang="en-US" sz="2200" dirty="0" smtClean="0">
              <a:latin typeface="Cambria" pitchFamily="18" charset="0"/>
            </a:endParaRPr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>
          <a:xfrm>
            <a:off x="4572000" y="274638"/>
            <a:ext cx="41148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3200" b="1" i="1" dirty="0"/>
              <a:t>SIM Overview </a:t>
            </a:r>
            <a:endParaRPr lang="en-US" sz="3200" dirty="0" smtClean="0">
              <a:solidFill>
                <a:srgbClr val="003399"/>
              </a:solidFill>
              <a:latin typeface="Cambria" pitchFamily="18" charset="0"/>
            </a:endParaRPr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3</a:t>
            </a:fld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154835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7412" name="Content Placeholder 1"/>
          <p:cNvSpPr>
            <a:spLocks noGrp="1"/>
          </p:cNvSpPr>
          <p:nvPr>
            <p:ph idx="1"/>
          </p:nvPr>
        </p:nvSpPr>
        <p:spPr>
          <a:xfrm>
            <a:off x="0" y="1371600"/>
            <a:ext cx="8991600" cy="5181600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pPr marL="0" indent="0">
              <a:buNone/>
            </a:pPr>
            <a:r>
              <a:rPr lang="en-US" sz="2800" dirty="0"/>
              <a:t>This grant will </a:t>
            </a:r>
            <a:r>
              <a:rPr lang="en-US" sz="2800" dirty="0" smtClean="0"/>
              <a:t>position </a:t>
            </a:r>
            <a:r>
              <a:rPr lang="en-US" sz="2800" dirty="0"/>
              <a:t>Maine to assess the full </a:t>
            </a:r>
            <a:r>
              <a:rPr lang="en-US" sz="2800" dirty="0" smtClean="0"/>
              <a:t>impact </a:t>
            </a:r>
            <a:r>
              <a:rPr lang="en-US" sz="2800" dirty="0"/>
              <a:t>associated with existing healthcare </a:t>
            </a:r>
            <a:r>
              <a:rPr lang="en-US" sz="2800" dirty="0" smtClean="0"/>
              <a:t>test </a:t>
            </a:r>
            <a:r>
              <a:rPr lang="en-US" sz="2800" dirty="0"/>
              <a:t>reform models by moving </a:t>
            </a:r>
            <a:r>
              <a:rPr lang="en-US" sz="2800" dirty="0" smtClean="0"/>
              <a:t>them to </a:t>
            </a:r>
            <a:r>
              <a:rPr lang="en-US" sz="2800" dirty="0"/>
              <a:t>the next level through: </a:t>
            </a:r>
            <a:endParaRPr lang="en-US" sz="2800" dirty="0" smtClean="0"/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dirty="0" smtClean="0"/>
              <a:t>Enhanced </a:t>
            </a:r>
            <a:r>
              <a:rPr lang="en-US" dirty="0"/>
              <a:t>care delivery capabilities </a:t>
            </a:r>
          </a:p>
          <a:p>
            <a:pPr lvl="1"/>
            <a:r>
              <a:rPr lang="en-US" dirty="0" smtClean="0"/>
              <a:t>Greater </a:t>
            </a:r>
            <a:r>
              <a:rPr lang="en-US" dirty="0"/>
              <a:t>access to high-value care information and data </a:t>
            </a:r>
          </a:p>
          <a:p>
            <a:pPr lvl="1"/>
            <a:r>
              <a:rPr lang="en-US" dirty="0" smtClean="0"/>
              <a:t>Enhanced </a:t>
            </a:r>
            <a:r>
              <a:rPr lang="en-US" dirty="0"/>
              <a:t>care delivery “actor” (provider and patient) training / support </a:t>
            </a:r>
          </a:p>
          <a:p>
            <a:pPr lvl="1"/>
            <a:r>
              <a:rPr lang="en-US" dirty="0" smtClean="0"/>
              <a:t>Introduction </a:t>
            </a:r>
            <a:r>
              <a:rPr lang="en-US" dirty="0"/>
              <a:t>of targeted incentives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>
          <a:xfrm>
            <a:off x="3962400" y="274638"/>
            <a:ext cx="4724400" cy="1401762"/>
          </a:xfrm>
        </p:spPr>
        <p:txBody>
          <a:bodyPr>
            <a:normAutofit/>
          </a:bodyPr>
          <a:lstStyle/>
          <a:p>
            <a:r>
              <a:rPr lang="en-US" sz="3200" b="1" i="1" dirty="0"/>
              <a:t>Overarching High-Level View of Maine’s SIM Grant </a:t>
            </a:r>
            <a:endParaRPr lang="en-US" sz="3200" dirty="0"/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4</a:t>
            </a:fld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154835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17412" name="Content Placeholder 1"/>
          <p:cNvSpPr>
            <a:spLocks noGrp="1"/>
          </p:cNvSpPr>
          <p:nvPr>
            <p:ph idx="1"/>
          </p:nvPr>
        </p:nvSpPr>
        <p:spPr>
          <a:xfrm>
            <a:off x="762000" y="1841500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endParaRPr lang="en-US" sz="2200" smtClean="0">
              <a:latin typeface="Cambria" pitchFamily="18" charset="0"/>
            </a:endParaRPr>
          </a:p>
          <a:p>
            <a:pPr marL="0" indent="0">
              <a:buFontTx/>
              <a:buNone/>
            </a:pPr>
            <a:r>
              <a:rPr lang="en-US" sz="2200" i="1" smtClean="0">
                <a:latin typeface="Cambria" pitchFamily="18" charset="0"/>
              </a:rPr>
              <a:t>“If you bring the appropriate people together in constructive ways with good information, they will create authentic visions and sustainable responses to issues and opportunities within their communities and organizations.”  </a:t>
            </a:r>
          </a:p>
          <a:p>
            <a:pPr marL="0" indent="0">
              <a:buFontTx/>
              <a:buNone/>
            </a:pPr>
            <a:endParaRPr lang="en-US" sz="2200" i="1" smtClean="0">
              <a:latin typeface="Cambria" pitchFamily="18" charset="0"/>
            </a:endParaRPr>
          </a:p>
          <a:p>
            <a:pPr marL="0" indent="0">
              <a:buFontTx/>
              <a:buNone/>
            </a:pPr>
            <a:r>
              <a:rPr lang="en-US" sz="2200" smtClean="0">
                <a:latin typeface="Cambria" pitchFamily="18" charset="0"/>
              </a:rPr>
              <a:t>	-  David Chrislip, Collaborative Leadership Strategist  </a:t>
            </a:r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>
          <a:xfrm>
            <a:off x="3505200" y="274638"/>
            <a:ext cx="5181600" cy="1401762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033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  <a:t>SIM will not be successful without collaboration among all stakeholder </a:t>
            </a:r>
            <a:endParaRPr lang="en-US" sz="3200" dirty="0" smtClean="0">
              <a:solidFill>
                <a:srgbClr val="003399"/>
              </a:solidFill>
              <a:latin typeface="Cambria" pitchFamily="18" charset="0"/>
            </a:endParaRPr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5</a:t>
            </a:fld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373371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sarah.stewart\Local Settings\Temp\Temporary Internet Files\Content.IE5\9YO0W03G\MC900027390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"/>
            <a:ext cx="2411577" cy="424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472113" y="1068388"/>
            <a:ext cx="1804987" cy="181588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F79646">
                    <a:lumMod val="75000"/>
                  </a:srgbClr>
                </a:solidFill>
                <a:latin typeface="Cambria" pitchFamily="18" charset="0"/>
              </a:rPr>
              <a:t>  SIM </a:t>
            </a:r>
            <a:r>
              <a:rPr lang="en-US" sz="1400" b="1" i="1" dirty="0" smtClean="0">
                <a:solidFill>
                  <a:srgbClr val="F79646">
                    <a:lumMod val="75000"/>
                  </a:srgbClr>
                </a:solidFill>
                <a:latin typeface="Cambria" pitchFamily="18" charset="0"/>
              </a:rPr>
              <a:t>Triple AIM GOAL Examples: </a:t>
            </a:r>
            <a:endParaRPr lang="en-US" sz="1400" b="1" i="1" dirty="0">
              <a:solidFill>
                <a:srgbClr val="F79646">
                  <a:lumMod val="75000"/>
                </a:srgbClr>
              </a:solidFill>
              <a:latin typeface="Cambria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i="1" dirty="0">
                <a:solidFill>
                  <a:srgbClr val="F79646">
                    <a:lumMod val="75000"/>
                  </a:srgbClr>
                </a:solidFill>
                <a:latin typeface="Cambria" pitchFamily="18" charset="0"/>
              </a:rPr>
              <a:t>Int. BH/PH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i="1" dirty="0">
                <a:solidFill>
                  <a:srgbClr val="F79646">
                    <a:lumMod val="75000"/>
                  </a:srgbClr>
                </a:solidFill>
                <a:latin typeface="Cambria" pitchFamily="18" charset="0"/>
              </a:rPr>
              <a:t>PCP Utilization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i="1" dirty="0">
                <a:solidFill>
                  <a:srgbClr val="F79646">
                    <a:lumMod val="75000"/>
                  </a:srgbClr>
                </a:solidFill>
                <a:latin typeface="Cambria" pitchFamily="18" charset="0"/>
              </a:rPr>
              <a:t>Surgery Infection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i="1" dirty="0">
                <a:solidFill>
                  <a:srgbClr val="F79646">
                    <a:lumMod val="75000"/>
                  </a:srgbClr>
                </a:solidFill>
                <a:latin typeface="Cambria" pitchFamily="18" charset="0"/>
              </a:rPr>
              <a:t>ED Costs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i="1" dirty="0">
                <a:solidFill>
                  <a:srgbClr val="F79646">
                    <a:lumMod val="75000"/>
                  </a:srgbClr>
                </a:solidFill>
                <a:latin typeface="Cambria" pitchFamily="18" charset="0"/>
              </a:rPr>
              <a:t>Costs per Life</a:t>
            </a:r>
          </a:p>
        </p:txBody>
      </p:sp>
      <p:cxnSp>
        <p:nvCxnSpPr>
          <p:cNvPr id="7" name="Elbow Connector 6"/>
          <p:cNvCxnSpPr/>
          <p:nvPr/>
        </p:nvCxnSpPr>
        <p:spPr>
          <a:xfrm>
            <a:off x="5232400" y="2852738"/>
            <a:ext cx="1676400" cy="1066800"/>
          </a:xfrm>
          <a:prstGeom prst="bentConnector3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/>
          <p:nvPr/>
        </p:nvCxnSpPr>
        <p:spPr>
          <a:xfrm rot="10800000">
            <a:off x="1752600" y="1714500"/>
            <a:ext cx="1295400" cy="457200"/>
          </a:xfrm>
          <a:prstGeom prst="bentConnector3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 flipV="1">
            <a:off x="5232400" y="762000"/>
            <a:ext cx="2044700" cy="304800"/>
          </a:xfrm>
          <a:prstGeom prst="bentConnector3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239000" y="533400"/>
            <a:ext cx="1905000" cy="1600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FF0000"/>
                </a:solidFill>
                <a:latin typeface="Cambria" pitchFamily="18" charset="0"/>
              </a:rPr>
              <a:t>Transparency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FF0000"/>
                </a:solidFill>
                <a:latin typeface="Cambria" pitchFamily="18" charset="0"/>
              </a:rPr>
              <a:t>Chair: </a:t>
            </a:r>
            <a:r>
              <a:rPr lang="en-US" sz="1400" b="1" dirty="0" err="1">
                <a:solidFill>
                  <a:srgbClr val="FF0000"/>
                </a:solidFill>
                <a:latin typeface="Cambria" pitchFamily="18" charset="0"/>
              </a:rPr>
              <a:t>HealthInfoNet</a:t>
            </a:r>
            <a:endParaRPr lang="en-US" sz="1400" b="1" dirty="0">
              <a:solidFill>
                <a:srgbClr val="FF0000"/>
              </a:solidFill>
              <a:latin typeface="Cambria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FF0000"/>
                </a:solidFill>
                <a:latin typeface="Cambria" pitchFamily="18" charset="0"/>
              </a:rPr>
              <a:t>Admissions, Discharges, Trans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FF0000"/>
                </a:solidFill>
                <a:latin typeface="Cambria" pitchFamily="18" charset="0"/>
              </a:rPr>
              <a:t>ED Notifications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FF0000"/>
                </a:solidFill>
                <a:latin typeface="Cambria" pitchFamily="18" charset="0"/>
              </a:rPr>
              <a:t>PH Record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FF0000"/>
                </a:solidFill>
                <a:latin typeface="Cambria" pitchFamily="18" charset="0"/>
              </a:rPr>
              <a:t>Statewide HIE</a:t>
            </a:r>
          </a:p>
        </p:txBody>
      </p:sp>
      <p:sp>
        <p:nvSpPr>
          <p:cNvPr id="20488" name="TextBox 18"/>
          <p:cNvSpPr txBox="1">
            <a:spLocks noChangeArrowheads="1"/>
          </p:cNvSpPr>
          <p:nvPr/>
        </p:nvSpPr>
        <p:spPr bwMode="auto">
          <a:xfrm>
            <a:off x="3671888" y="1035050"/>
            <a:ext cx="1585912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b="1">
                <a:solidFill>
                  <a:srgbClr val="00B050"/>
                </a:solidFill>
                <a:latin typeface="Cambria" pitchFamily="18" charset="0"/>
              </a:rPr>
              <a:t>State:  Lead Convener </a:t>
            </a:r>
          </a:p>
          <a:p>
            <a:pPr eaLnBrk="1" hangingPunct="1"/>
            <a:r>
              <a:rPr lang="en-US" sz="1400">
                <a:solidFill>
                  <a:srgbClr val="00B050"/>
                </a:solidFill>
                <a:latin typeface="Cambria" pitchFamily="18" charset="0"/>
              </a:rPr>
              <a:t>-  Public Reporting </a:t>
            </a:r>
          </a:p>
          <a:p>
            <a:pPr eaLnBrk="1" hangingPunct="1"/>
            <a:r>
              <a:rPr lang="en-US" sz="1400">
                <a:solidFill>
                  <a:srgbClr val="00B050"/>
                </a:solidFill>
                <a:latin typeface="Cambria" pitchFamily="18" charset="0"/>
              </a:rPr>
              <a:t>--Share best practices</a:t>
            </a:r>
          </a:p>
          <a:p>
            <a:pPr eaLnBrk="1" hangingPunct="1"/>
            <a:r>
              <a:rPr lang="en-US" sz="1400">
                <a:solidFill>
                  <a:srgbClr val="00B050"/>
                </a:solidFill>
                <a:latin typeface="Cambria" pitchFamily="18" charset="0"/>
              </a:rPr>
              <a:t>--What’s working, what’s not?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21500" y="3227388"/>
            <a:ext cx="1905000" cy="35385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70C0"/>
                </a:solidFill>
                <a:latin typeface="Cambria" pitchFamily="18" charset="0"/>
              </a:rPr>
              <a:t>SERVICE DELIVERY REFORM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70C0"/>
                </a:solidFill>
                <a:latin typeface="Cambria" pitchFamily="18" charset="0"/>
              </a:rPr>
              <a:t>Chair: Quality Counts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0070C0"/>
                </a:solidFill>
                <a:latin typeface="Cambria" pitchFamily="18" charset="0"/>
              </a:rPr>
              <a:t>PCMH &amp; HH Learning Collaborative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00B050"/>
                </a:solidFill>
                <a:latin typeface="Cambria" pitchFamily="18" charset="0"/>
              </a:rPr>
              <a:t>ACO Learning Collaborative Support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latin typeface="Cambria" pitchFamily="18" charset="0"/>
              </a:rPr>
              <a:t>Leadership Development (RFP)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latin typeface="Cambria" pitchFamily="18" charset="0"/>
              </a:rPr>
              <a:t>Behavioral Health Collaborative (RFP) </a:t>
            </a:r>
          </a:p>
        </p:txBody>
      </p:sp>
      <p:sp>
        <p:nvSpPr>
          <p:cNvPr id="25" name="Oval 24"/>
          <p:cNvSpPr/>
          <p:nvPr/>
        </p:nvSpPr>
        <p:spPr>
          <a:xfrm>
            <a:off x="1587500" y="4394200"/>
            <a:ext cx="1905000" cy="22860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65600" y="4473575"/>
            <a:ext cx="1905000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7030A0"/>
                </a:solidFill>
                <a:latin typeface="Cambria" pitchFamily="18" charset="0"/>
              </a:rPr>
              <a:t>MAINE CDC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7030A0"/>
                </a:solidFill>
                <a:latin typeface="Cambria" pitchFamily="18" charset="0"/>
              </a:rPr>
              <a:t>Patient Engagement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7030A0"/>
                </a:solidFill>
                <a:latin typeface="Cambria" pitchFamily="18" charset="0"/>
              </a:rPr>
              <a:t>Diabetes Prevention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7030A0"/>
                </a:solidFill>
                <a:latin typeface="Cambria" pitchFamily="18" charset="0"/>
              </a:rPr>
              <a:t>5 Sites Pilot w/ Community Health Workers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3338" y="1512888"/>
            <a:ext cx="1905000" cy="2246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B050"/>
                </a:solidFill>
                <a:latin typeface="Cambria" pitchFamily="18" charset="0"/>
              </a:rPr>
              <a:t>PAYMENT REFORM</a:t>
            </a:r>
            <a:endParaRPr lang="en-US" sz="1400" dirty="0">
              <a:solidFill>
                <a:srgbClr val="00B050"/>
              </a:solidFill>
              <a:latin typeface="Cambria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B050"/>
                </a:solidFill>
                <a:latin typeface="Cambria" pitchFamily="18" charset="0"/>
              </a:rPr>
              <a:t>Chair: MHMC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00B050"/>
                </a:solidFill>
                <a:latin typeface="Cambria" pitchFamily="18" charset="0"/>
              </a:rPr>
              <a:t>Data Analytics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00B050"/>
                </a:solidFill>
                <a:latin typeface="Cambria" pitchFamily="18" charset="0"/>
              </a:rPr>
              <a:t>VBP Development &amp; Learning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00B050"/>
                </a:solidFill>
                <a:latin typeface="Cambria" pitchFamily="18" charset="0"/>
              </a:rPr>
              <a:t>Health Care Cost Workgroup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00B050"/>
                </a:solidFill>
                <a:latin typeface="Cambria" pitchFamily="18" charset="0"/>
              </a:rPr>
              <a:t>Development of Behavioral HCC Workgroup </a:t>
            </a:r>
          </a:p>
        </p:txBody>
      </p:sp>
      <p:sp>
        <p:nvSpPr>
          <p:cNvPr id="20493" name="TextBox 1026"/>
          <p:cNvSpPr txBox="1">
            <a:spLocks noChangeArrowheads="1"/>
          </p:cNvSpPr>
          <p:nvPr/>
        </p:nvSpPr>
        <p:spPr bwMode="auto">
          <a:xfrm>
            <a:off x="2003425" y="3386138"/>
            <a:ext cx="9255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009900"/>
                </a:solidFill>
                <a:latin typeface="Bookman Old Style" pitchFamily="18" charset="0"/>
              </a:rPr>
              <a:t>Public Reporting</a:t>
            </a:r>
          </a:p>
        </p:txBody>
      </p:sp>
      <p:cxnSp>
        <p:nvCxnSpPr>
          <p:cNvPr id="1029" name="Straight Arrow Connector 1028"/>
          <p:cNvCxnSpPr>
            <a:endCxn id="20493" idx="0"/>
          </p:cNvCxnSpPr>
          <p:nvPr/>
        </p:nvCxnSpPr>
        <p:spPr>
          <a:xfrm flipH="1">
            <a:off x="2466975" y="3067050"/>
            <a:ext cx="581025" cy="3190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0493" idx="2"/>
            <a:endCxn id="25" idx="0"/>
          </p:cNvCxnSpPr>
          <p:nvPr/>
        </p:nvCxnSpPr>
        <p:spPr>
          <a:xfrm>
            <a:off x="2466975" y="3846513"/>
            <a:ext cx="73025" cy="5476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6" name="TextBox 1032"/>
          <p:cNvSpPr txBox="1">
            <a:spLocks noChangeArrowheads="1"/>
          </p:cNvSpPr>
          <p:nvPr/>
        </p:nvSpPr>
        <p:spPr bwMode="auto">
          <a:xfrm>
            <a:off x="1724025" y="4473575"/>
            <a:ext cx="163195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FFC000"/>
                </a:solidFill>
                <a:latin typeface="Cambria" pitchFamily="18" charset="0"/>
              </a:rPr>
              <a:t>Payer Populations</a:t>
            </a:r>
          </a:p>
          <a:p>
            <a:pPr algn="ctr" eaLnBrk="1" hangingPunct="1"/>
            <a:endParaRPr lang="en-US" sz="1400">
              <a:solidFill>
                <a:srgbClr val="FFFFFF"/>
              </a:solidFill>
              <a:latin typeface="Cambria" pitchFamily="18" charset="0"/>
            </a:endParaRPr>
          </a:p>
          <a:p>
            <a:pPr algn="ctr" eaLnBrk="1" hangingPunct="1"/>
            <a:r>
              <a:rPr lang="en-US" sz="1400">
                <a:solidFill>
                  <a:srgbClr val="FFFFFF"/>
                </a:solidFill>
                <a:latin typeface="Cambria" pitchFamily="18" charset="0"/>
              </a:rPr>
              <a:t>MaineCare</a:t>
            </a:r>
          </a:p>
          <a:p>
            <a:pPr algn="ctr" eaLnBrk="1" hangingPunct="1"/>
            <a:r>
              <a:rPr lang="en-US" sz="1400">
                <a:solidFill>
                  <a:srgbClr val="FFFFFF"/>
                </a:solidFill>
                <a:latin typeface="Cambria" pitchFamily="18" charset="0"/>
              </a:rPr>
              <a:t>Medicare</a:t>
            </a:r>
          </a:p>
          <a:p>
            <a:pPr algn="ctr" eaLnBrk="1" hangingPunct="1"/>
            <a:r>
              <a:rPr lang="en-US" sz="1400">
                <a:solidFill>
                  <a:srgbClr val="FFFFFF"/>
                </a:solidFill>
                <a:latin typeface="Cambria" pitchFamily="18" charset="0"/>
              </a:rPr>
              <a:t>Commercial</a:t>
            </a:r>
          </a:p>
          <a:p>
            <a:pPr algn="ctr" eaLnBrk="1" hangingPunct="1"/>
            <a:r>
              <a:rPr lang="en-US" sz="1400">
                <a:solidFill>
                  <a:srgbClr val="FFFFFF"/>
                </a:solidFill>
                <a:latin typeface="Cambria" pitchFamily="18" charset="0"/>
              </a:rPr>
              <a:t>Self-Insured Employers</a:t>
            </a:r>
          </a:p>
        </p:txBody>
      </p:sp>
      <p:cxnSp>
        <p:nvCxnSpPr>
          <p:cNvPr id="8" name="Elbow Connector 7"/>
          <p:cNvCxnSpPr>
            <a:stCxn id="26" idx="0"/>
          </p:cNvCxnSpPr>
          <p:nvPr/>
        </p:nvCxnSpPr>
        <p:spPr>
          <a:xfrm rot="5400000" flipH="1" flipV="1">
            <a:off x="5318919" y="3720307"/>
            <a:ext cx="554037" cy="952500"/>
          </a:xfrm>
          <a:prstGeom prst="bentConnector2">
            <a:avLst/>
          </a:prstGeom>
          <a:ln w="15875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1A8D60-8392-4498-B21C-631A87AEB0E6}" type="slidenum">
              <a:rPr lang="en-US" sz="1200" smtClean="0">
                <a:solidFill>
                  <a:srgbClr val="898989"/>
                </a:solidFill>
              </a:rPr>
              <a:pPr eaLnBrk="1" hangingPunct="1"/>
              <a:t>6</a:t>
            </a:fld>
            <a:endParaRPr lang="en-US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62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>
          <a:xfrm>
            <a:off x="3733800" y="274638"/>
            <a:ext cx="4953000" cy="1143000"/>
          </a:xfrm>
        </p:spPr>
        <p:txBody>
          <a:bodyPr>
            <a:normAutofit/>
          </a:bodyPr>
          <a:lstStyle/>
          <a:p>
            <a:r>
              <a:rPr lang="en-US" sz="3200" b="1" i="1" dirty="0" smtClean="0"/>
              <a:t>SIM Leadership Team Accountabilities</a:t>
            </a:r>
            <a:endParaRPr lang="en-US" sz="3200" dirty="0"/>
          </a:p>
        </p:txBody>
      </p:sp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7</a:t>
            </a:fld>
            <a:endParaRPr lang="en-US" sz="1400" smtClean="0"/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33" y="1752600"/>
            <a:ext cx="8570121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356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7391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200" b="1" i="1" dirty="0" smtClean="0"/>
              <a:t>SIM Maine Leadership Team</a:t>
            </a:r>
            <a:endParaRPr lang="en-US" sz="3200" dirty="0"/>
          </a:p>
        </p:txBody>
      </p:sp>
      <p:sp>
        <p:nvSpPr>
          <p:cNvPr id="1741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8</a:t>
            </a:fld>
            <a:endParaRPr lang="en-US" sz="1400" smtClean="0"/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6525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20813"/>
            <a:ext cx="8534400" cy="5264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356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4572000" y="0"/>
            <a:ext cx="4572000" cy="2308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003399"/>
                </a:solidFill>
                <a:latin typeface="Cambria" pitchFamily="18" charset="0"/>
              </a:rPr>
              <a:t>Operational Plan  Development and Review: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003399"/>
                </a:solidFill>
                <a:latin typeface="Cambria" pitchFamily="18" charset="0"/>
              </a:rPr>
              <a:t>Timeline and Process</a:t>
            </a:r>
          </a:p>
        </p:txBody>
      </p:sp>
      <p:sp>
        <p:nvSpPr>
          <p:cNvPr id="28676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87400" y="2069425"/>
          <a:ext cx="8077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8678" name="Picture 12" descr="MaineCare-Services_colo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7" descr="C:\Documents and Settings\randal.chenard\Local Settings\Temporary Internet Files\Content.IE5\8T0NW73J\MC900441459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650" y="4114800"/>
            <a:ext cx="7604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533915D-D8AB-4FD5-AC7D-7F648E68436E}" type="slidenum">
              <a:rPr lang="en-US" sz="1400" smtClean="0"/>
              <a:pPr eaLnBrk="1" hangingPunct="1"/>
              <a:t>9</a:t>
            </a:fld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134305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531</Words>
  <Application>Microsoft Office PowerPoint</Application>
  <PresentationFormat>On-screen Show (4:3)</PresentationFormat>
  <Paragraphs>129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SIM Leadership Meeting</vt:lpstr>
      <vt:lpstr>SIM Leadership Team Agenda</vt:lpstr>
      <vt:lpstr> SIM Overview </vt:lpstr>
      <vt:lpstr>Overarching High-Level View of Maine’s SIM Grant </vt:lpstr>
      <vt:lpstr>SIM will not be successful without collaboration among all stakeholder </vt:lpstr>
      <vt:lpstr>PowerPoint Presentation</vt:lpstr>
      <vt:lpstr>SIM Leadership Team Accountabilities</vt:lpstr>
      <vt:lpstr>SIM Maine Leadership Team</vt:lpstr>
      <vt:lpstr>PowerPoint Presentation</vt:lpstr>
      <vt:lpstr>Next Steps</vt:lpstr>
      <vt:lpstr>The ‘Maine’ SIM Theme: Collaboration 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 Steering Committee Agenda</dc:title>
  <dc:creator>Chenard, Randal</dc:creator>
  <cp:lastModifiedBy>Gilbert, Denise E.</cp:lastModifiedBy>
  <cp:revision>21</cp:revision>
  <dcterms:created xsi:type="dcterms:W3CDTF">2013-06-18T11:20:13Z</dcterms:created>
  <dcterms:modified xsi:type="dcterms:W3CDTF">2013-07-03T12:31:00Z</dcterms:modified>
</cp:coreProperties>
</file>